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36" d="100"/>
          <a:sy n="136" d="100"/>
        </p:scale>
        <p:origin x="1608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mi3/ibm_capston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mi3/ibm_capstone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mi3/ibm_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mi3/ibm_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mi3/ibm_capston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mi3/ibm_capstone/blob/main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lmi3/ibm_capstone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/index.php?title=List_of_Falcon_9_and_Falcon_Heavy_launch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mi3/ibm_capstone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mi3/ibm_capston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initial EDA was performed, consisting of: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Calculating the number of launches on each site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Calculating the number and occurrence of each orbit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Calculating the number and occurrence of mission outcome of the orbits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a landing outcome label was created and added to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is necessary for ML training in the following chapters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data wrangling notebook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elmi3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ibm_capstone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/blob/main/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labs-jupyter-spacex-Data%20wrangling.ipynb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D7B1445-5D66-CB7B-B835-E7A189177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46" y="3883180"/>
            <a:ext cx="8918917" cy="108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Graphical EDA consisted of several visualizations, like: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Increase of successful launches since 2010 (right)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Increase in Payload Mass over the program’s duration (bottom)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data visualization notebook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elmi3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ibm_capstone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/blob/main/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-labs-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-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dataviz.ipynb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2BF7245-71D7-5F6E-E987-AAC4BFB75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980" y="1284162"/>
            <a:ext cx="2630462" cy="20041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772B4CD-9E81-1E4D-25F7-ACED1A1BF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3280326"/>
            <a:ext cx="9282828" cy="181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15329"/>
            <a:ext cx="9745589" cy="484258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performed SQL queries: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5 records where launch sites begin with the string ‘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CCA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’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carried by booster version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F9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v1.1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when the first successful landing outcome in ground pad was achieved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which have carried the maximum payload mass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month names, failure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booster versions,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2015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 outcomes between 2010-06-04 and 2017-03-20 in descending order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EDA with SQL notebook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elmi3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ibm_capstone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/blob/main/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-labs-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-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sql-coursera_sqllite.ipynb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maps was used, including markers, circles, lines, and marker clusters to show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area of launch sites (circles)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(markers)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(marker clusters)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Distances between points (lines)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interactive map notebook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elmi3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ibm_capstone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/blob/main/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lab_jupyter_launch_site_location.ipynb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E21A58C-BAF9-B3DD-7961-FDF3D87EF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844" y="2365402"/>
            <a:ext cx="6299005" cy="180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interactive dashboard was built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to show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charts showing the total launches 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specific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plots showing the relationship 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 payload mass and outcome 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specific booster 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code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elmi3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ibm_capstone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blob/main/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spacex_dash_app.py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AA48A38-D585-7728-924D-84A2DFFD0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255" y="1335447"/>
            <a:ext cx="4614176" cy="45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NumPy, Pandas, and scikit-learn, 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Preprocessed the data to a useable form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(including classification and splitting into training and test sets)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the data to train several different ML models, including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Support Vector Machine, Decision Tree Classifier, Nearest Neighbor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Evaluated the models using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Matrices, scikit’s score() function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interactive map notebook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elmi3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ibm_capstone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/blob/main/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SpaceX_Machine_Learning_Prediction_Part_5.jupyterlite.ipynb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4706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 include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launch sites: 4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significant distance away from cities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 close to logistic infrastructure and coasts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Improvement in mission success 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payload mass over time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mission: 2010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successful stage 1 landing: 2015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frequent orbits: ISS, GTO &amp;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payload mass: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2928kg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-&gt;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built and evaluated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8B7293E-9724-7579-1317-F36DEBD72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255" y="1335447"/>
            <a:ext cx="4614176" cy="45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528260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launches from </a:t>
            </a:r>
            <a:r>
              <a:rPr lang="en-GB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SLC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40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missions (Class: 1) increase with increase in flight number independent of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</a:t>
            </a:r>
            <a:r>
              <a:rPr lang="en-GB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SLC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GB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4E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no longer in use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C92DA2C-3CF9-B0E1-6BF9-9EECC7DBD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21" y="1367848"/>
            <a:ext cx="4905396" cy="444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increased with increased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 </a:t>
            </a:r>
            <a:r>
              <a:rPr lang="en-GB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SLC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GB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4E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not used for payloads over </a:t>
            </a:r>
            <a:r>
              <a:rPr lang="en-GB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10t</a:t>
            </a:r>
            <a:endParaRPr lang="en-GB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C44740-AB07-E5D5-538D-9478561AE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936" y="1308295"/>
            <a:ext cx="57816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</a:t>
            </a:r>
            <a:r>
              <a:rPr lang="en-GB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L1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GEO, HEO, and </a:t>
            </a:r>
            <a:r>
              <a:rPr lang="en-GB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have a 100%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is the only orbit with 100% failure rate (1 of 1 launches)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GB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9212E9-A55D-BDE5-3372-5AA253162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82" y="1315329"/>
            <a:ext cx="54006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482189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tendentially increases with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has become a very popular orbit recently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 and GTO are the most frequently used orbits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1618EC-02BA-AACE-A0FD-4EF11F993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580" y="1371600"/>
            <a:ext cx="5562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57400"/>
            <a:ext cx="480079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 and </a:t>
            </a:r>
            <a:r>
              <a:rPr lang="en-GB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the only orbits </a:t>
            </a:r>
            <a:b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payloads over </a:t>
            </a:r>
            <a:r>
              <a:rPr lang="en-GB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7t</a:t>
            </a:r>
            <a:endParaRPr lang="en-GB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Big clusters: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 – </a:t>
            </a:r>
            <a:r>
              <a:rPr lang="en-GB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3t</a:t>
            </a: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ISS orbit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– </a:t>
            </a:r>
            <a:r>
              <a:rPr lang="en-GB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7t</a:t>
            </a: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GTO orbit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DAC480-FAB2-AD3D-4C3D-1A68CE85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955" y="1308295"/>
            <a:ext cx="56673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451240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Steep increase in successful missions between 2013 and 2017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Relatively steady high success rate between 2017 and 2020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2FC1258-85AB-9374-840B-5003F2147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914" y="1371600"/>
            <a:ext cx="54006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for all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launch sites found: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 (Cape Canaveral AFS Launch Complex 40)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SLC-4E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(Vandenberg Space Launch Complex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LC-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39A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(Kennedy Space Center Launch Complex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39A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SLC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-40 (Cape Canaveral Space Launch Complex 40)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A0A7BB-DDFC-BC6B-DF00-A6D6D140D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178" y="1901524"/>
            <a:ext cx="4315427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‘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A006D7F-2D00-E43C-5C41-F9FAAD800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377460"/>
            <a:ext cx="10591082" cy="23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F43E909-7F8A-A2C1-F086-67BA19689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316996"/>
            <a:ext cx="8678486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5BFA6A0-4C07-BE96-AEE1-07A2112E8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110582"/>
            <a:ext cx="10469436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date when the first successful landing outcome in ground pad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EDD9A0E-D6A4-F91A-14A8-4E2F33E68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058703"/>
            <a:ext cx="10002646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boosters which have success in drone ship and 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have payload mass greater than 4000 but less than 6000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E59A20-8B54-DB83-12C5-C8988CFE2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3103554"/>
            <a:ext cx="10515600" cy="231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1A58C9-96F1-9373-7865-231C5BEF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754541"/>
            <a:ext cx="10515600" cy="158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397FF6B-9D37-7222-3F1D-A0B05CB8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714837"/>
            <a:ext cx="7290777" cy="3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records which will display the month names, failure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booster versions,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08826C-F68E-8295-D1EE-3DF3133FD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320043"/>
            <a:ext cx="10515600" cy="201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84771B-D3FF-1E74-CF67-295D8479A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30" y="2917677"/>
            <a:ext cx="7639158" cy="313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locations close to the ocean and in the USA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sites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852BDD-3C51-457D-AD03-B0D75E416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654018"/>
            <a:ext cx="10651980" cy="347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Red labels for failures, green for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Shown for CCAFS LC-40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 color labels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392691-1BD7-F23D-262A-E3AF5C7AA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536" y="1516296"/>
            <a:ext cx="5715521" cy="450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Lines with distance labels to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relevant infrastructure: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Left: railroad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Right: highway and ocean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Bottom: city (cut off)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Distances to Infrastructure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BD5279C-26DA-C212-2758-B0E9D0C46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69" y="1479566"/>
            <a:ext cx="6223142" cy="433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successes for all 4 sites shown.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KSC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LC-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39A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CCAFS LC-40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launched most successes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Dashboard: Launch success for all sites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4A2A49-2370-E704-1710-41A60F62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557" y="2327199"/>
            <a:ext cx="5796822" cy="399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948376"/>
            <a:ext cx="10530114" cy="43709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capstone project focuses on the commercial space industry, specifically on SpaceX’s cost-effective rocket launches. I assumed the role of a data scientist working for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 new competitor founded by billionaire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Mask The primary objective of this project is to determine the price of each rocket launch and predict whether SpaceX will reuse the first stage of its rockets.</a:t>
            </a:r>
          </a:p>
          <a:p>
            <a:pPr marL="457200" lvl="1" indent="0"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to find answers to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Predicting First Stage Reuse</a:t>
            </a:r>
          </a:p>
          <a:p>
            <a:pPr lvl="2"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influence whether the first stage of the rocket will be reused?</a:t>
            </a:r>
          </a:p>
          <a:p>
            <a:pPr lvl="2"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a machine learning model accurately predict the likelihood of first-stage reuse based on these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factos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?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Gathering and Cleaning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can data to answer these questions be found and what steps need to be taken to make it useable by ML algorithms?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Presentation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can Findings be presented in a concise and easy to understand way?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KSC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LC-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39A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10 successes (76.9%)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3 failures (23.1%)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Dashboard: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KSC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LC-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39A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details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78693A-9AD7-11DF-EC7B-486E97494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492" y="1387018"/>
            <a:ext cx="6905299" cy="47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range (0 –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		lower range (0 –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		upper range (5 –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Dashboard: Different payloads for all sites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32D801C-23E9-221C-D2E2-BDF329840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889" y="2242730"/>
            <a:ext cx="3376083" cy="275088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B9C51B5-F46E-20D7-4F86-C0BF211C4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018" y="2243609"/>
            <a:ext cx="3440572" cy="274913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2E3FF23-0F79-B0EB-6FF5-92B3921EF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2" y="2242730"/>
            <a:ext cx="3440572" cy="272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models have identical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9959D98-02CC-37CA-18EF-03504EE1E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23" y="2648833"/>
            <a:ext cx="4172532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for KNN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15 hits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false positives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false negatives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FB895D-0E55-5D74-4156-270EC14A7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881" y="1780211"/>
            <a:ext cx="4331048" cy="42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Conclusions for Classification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ML models can be used to classify launches with decent 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chosen model is not relevant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entire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repository (all used files)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elmi3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ibm_capstone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321169"/>
            <a:ext cx="10515600" cy="385579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in two ways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spacexdata.com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cleaned, and saved to csv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api.spacexdata.com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v4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/rockets/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Wikipedia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en.wikipedia.org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/w/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index.php?title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=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List_of_Falcon_9_and_Falcon_Heavy_launches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can be obtained via the public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and clean data like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shown in flowchart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SpaceX API calls notebook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  <a:hlinkClick r:id="rId3"/>
              </a:rPr>
              <a:t>github.com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hlinkClick r:id="rId3"/>
              </a:rPr>
              <a:t>/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  <a:hlinkClick r:id="rId3"/>
              </a:rPr>
              <a:t>elmi3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hlinkClick r:id="rId3"/>
              </a:rPr>
              <a:t>/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  <a:hlinkClick r:id="rId3"/>
              </a:rPr>
              <a:t>ibm_capstone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hlinkClick r:id="rId3"/>
              </a:rPr>
              <a:t>/blob/main/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  <a:hlinkClick r:id="rId3"/>
              </a:rPr>
              <a:t>jupyter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hlinkClick r:id="rId3"/>
              </a:rPr>
              <a:t>-labs-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  <a:hlinkClick r:id="rId3"/>
              </a:rPr>
              <a:t>spacex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hlinkClick r:id="rId3"/>
              </a:rPr>
              <a:t>-data-collection-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  <a:hlinkClick r:id="rId3"/>
              </a:rPr>
              <a:t>api.ipynb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B6F8B91-61C1-AE8D-CA23-A5F6DAC1C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908" y="1655699"/>
            <a:ext cx="5404703" cy="43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Alternatively, data can be obtained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wikipedia.org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downloaded and processed via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shown in flowchart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elmi3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ibm_capstone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/blob/main/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-labs-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webscraping.ipynb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ECCFD7-1655-DEBE-3630-BC8E92DE3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2" y="1952729"/>
            <a:ext cx="5461000" cy="336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</TotalTime>
  <Words>1787</Words>
  <Application>Microsoft Office PowerPoint</Application>
  <PresentationFormat>Breitbild</PresentationFormat>
  <Paragraphs>258</Paragraphs>
  <Slides>47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Christoph Elmiger</cp:lastModifiedBy>
  <cp:revision>205</cp:revision>
  <dcterms:created xsi:type="dcterms:W3CDTF">2021-04-29T18:58:34Z</dcterms:created>
  <dcterms:modified xsi:type="dcterms:W3CDTF">2024-06-06T15:54:17Z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